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64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AE3C"/>
    <a:srgbClr val="2788C5"/>
    <a:srgbClr val="273490"/>
    <a:srgbClr val="112E4C"/>
    <a:srgbClr val="605AD6"/>
    <a:srgbClr val="547BFE"/>
    <a:srgbClr val="587384"/>
    <a:srgbClr val="F07877"/>
    <a:srgbClr val="006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641" y="669897"/>
            <a:ext cx="2717359" cy="289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8054" y="2331876"/>
            <a:ext cx="641073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КАФЕДРА  </a:t>
            </a:r>
          </a:p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ПЕДАГОГІКИ  ВИЩОЇ ШКОЛИ</a:t>
            </a:r>
            <a:endParaRPr lang="en-US" sz="36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endParaRPr lang="en-US" sz="14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ДИСЦИПЛІНА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„ТЬЮТОРСЬКИЙ СУПРОВІД НАВЧАЛЬНОГО ПРОЦЕСУ”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685" y="954157"/>
            <a:ext cx="7269480" cy="98755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Дисципліна </a:t>
            </a:r>
            <a:b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Тьюторський супровід навчального процесу</a:t>
            </a: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2014538" y="2057400"/>
            <a:ext cx="5068887" cy="530225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2012950" y="2819400"/>
            <a:ext cx="5070475" cy="549275"/>
            <a:chOff x="1268" y="1776"/>
            <a:chExt cx="3194" cy="346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0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23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9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2016125" y="3567113"/>
            <a:ext cx="5067300" cy="547687"/>
            <a:chOff x="1270" y="2247"/>
            <a:chExt cx="3192" cy="345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8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34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35" name="Group 95"/>
          <p:cNvGrpSpPr>
            <a:grpSpLocks/>
          </p:cNvGrpSpPr>
          <p:nvPr/>
        </p:nvGrpSpPr>
        <p:grpSpPr bwMode="auto">
          <a:xfrm>
            <a:off x="2052707" y="4339052"/>
            <a:ext cx="5070475" cy="547687"/>
            <a:chOff x="1268" y="2727"/>
            <a:chExt cx="3194" cy="345"/>
          </a:xfrm>
        </p:grpSpPr>
        <p:sp>
          <p:nvSpPr>
            <p:cNvPr id="36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gray">
            <a:xfrm>
              <a:off x="1525" y="277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38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39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  <p:grpSp>
            <p:nvGrpSpPr>
              <p:cNvPr id="40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42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3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CA55F9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>
                        <a:gamma/>
                        <a:shade val="63529"/>
                        <a:invGamma/>
                      </a:srgbClr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45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41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46" name="Group 96"/>
          <p:cNvGrpSpPr>
            <a:grpSpLocks/>
          </p:cNvGrpSpPr>
          <p:nvPr/>
        </p:nvGrpSpPr>
        <p:grpSpPr bwMode="auto">
          <a:xfrm>
            <a:off x="2063820" y="5103018"/>
            <a:ext cx="5064125" cy="547687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49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50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52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3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4D98E3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>
                        <a:gamma/>
                        <a:shade val="63529"/>
                        <a:invGamma/>
                      </a:srgbClr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55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1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5</a:t>
                </a:r>
              </a:p>
            </p:txBody>
          </p:sp>
        </p:grpSp>
      </p:grpSp>
      <p:sp>
        <p:nvSpPr>
          <p:cNvPr id="56" name="Прямоугольник 55"/>
          <p:cNvSpPr/>
          <p:nvPr/>
        </p:nvSpPr>
        <p:spPr>
          <a:xfrm>
            <a:off x="2880734" y="2019822"/>
            <a:ext cx="32589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факультет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гуманітарної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та економічної освіти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372678" y="2793349"/>
            <a:ext cx="2303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кафедра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педагогіки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вищої школи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130407" y="3552001"/>
            <a:ext cx="2835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спеціальність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011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Освітні, педагогічні науки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452654" y="427105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освітньо-професійна програма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Педагогіка вищої школи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499478" y="5008824"/>
            <a:ext cx="2229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рівень вищої освіти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другий (магістерський)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59" y="1510747"/>
            <a:ext cx="8145714" cy="4444780"/>
          </a:xfrm>
        </p:spPr>
        <p:txBody>
          <a:bodyPr>
            <a:normAutofit fontScale="90000"/>
          </a:bodyPr>
          <a:lstStyle/>
          <a:p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Викладач: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Гарань </a:t>
            </a:r>
            <a:r>
              <a:rPr lang="uk-UA" alt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Наталія Станіславівна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кандидат педагогічних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наук</a:t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профайл викладача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700" dirty="0">
                <a:latin typeface="Times New Roman" pitchFamily="18" charset="0"/>
                <a:cs typeface="Times New Roman" pitchFamily="18" charset="0"/>
              </a:rPr>
              <a:t>http://www.slavdpu.dn.ua/index.php/kafedra-pedahohiky-vyshchoi-shkoly/sklad-kafedri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garan_nat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@i.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i="1" dirty="0">
                <a:latin typeface="Times New Roman" pitchFamily="18" charset="0"/>
                <a:cs typeface="Times New Roman" pitchFamily="18" charset="0"/>
              </a:rPr>
              <a:t>сторінка курсу в Moodle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http://ddpu.edu.ua:9090/moodle/enrol/index.php?id=943</a:t>
            </a:r>
            <a:r>
              <a:rPr lang="uk-UA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i="1" dirty="0">
                <a:latin typeface="Times New Roman" pitchFamily="18" charset="0"/>
                <a:cs typeface="Times New Roman" pitchFamily="18" charset="0"/>
              </a:rPr>
              <a:t>розклад консультацій: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середа з 11.00 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12.00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E3AE3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10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468" y="1421296"/>
            <a:ext cx="839657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Анотація до дисципліни:</a:t>
            </a:r>
            <a:r>
              <a:rPr lang="uk-UA" sz="2400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u="sng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Об’єкт вивчення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uk-UA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тьюторство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системі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освіти, </a:t>
            </a:r>
            <a:r>
              <a:rPr lang="uk-UA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</a:t>
            </a: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теорії та </a:t>
            </a:r>
            <a:r>
              <a:rPr lang="uk-UA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тьюторства.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технології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тьюторської діяльності з супроводу самовизначення та управління особистісними ресурсами магістрантів у освітньому процесі, формування всебічно розвиненої особистості, духовно багатої людини, свідомого громадянина, фахівця вищої кваліфікації, підготовленого до творчої роботи в різних галузях освіти, науки, культури, народного господарства, техніки, тощо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Форма контролю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залік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22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62" y="1504903"/>
            <a:ext cx="8563555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uk-UA" sz="1700" b="1" i="1" dirty="0">
                <a:latin typeface="Times New Roman" pitchFamily="18" charset="0"/>
                <a:cs typeface="Times New Roman" pitchFamily="18" charset="0"/>
              </a:rPr>
              <a:t>Мета вивчення дисципліни: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ознайомлення із загальними засадами тьюторської діяльності, технологіями тьюторскої дії з супроводу самовизначення й управління особистісними ресурсами; формування загальнокультурних та професійних компетенцій, необхідних для реалізації ефективної роботи та здійснення дослідницької діяльності тьютора в сфері освіти.</a:t>
            </a:r>
          </a:p>
          <a:p>
            <a:pPr indent="357188" algn="just"/>
            <a:endParaRPr lang="uk-UA" sz="1700" dirty="0" smtClean="0"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1700" b="1" i="1" dirty="0" smtClean="0">
                <a:latin typeface="Times New Roman" pitchFamily="18" charset="0"/>
                <a:cs typeface="Times New Roman" pitchFamily="18" charset="0"/>
              </a:rPr>
              <a:t>Основні завдання: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компетентності, які будуть сформовані у здобувачів за результатами вивчення: </a:t>
            </a:r>
          </a:p>
          <a:p>
            <a:pPr algn="just"/>
            <a:r>
              <a:rPr lang="uk-UA" sz="1700" b="1" i="1" dirty="0">
                <a:latin typeface="Times New Roman" pitchFamily="18" charset="0"/>
                <a:cs typeface="Times New Roman" pitchFamily="18" charset="0"/>
              </a:rPr>
              <a:t>загальні:</a:t>
            </a:r>
          </a:p>
          <a:p>
            <a:pPr algn="just"/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ЗК 1. Здатність застосовувати знання у практичних ситуаціях.</a:t>
            </a:r>
          </a:p>
          <a:p>
            <a:pPr algn="just"/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ЗК 6. Вміння виявляти, ставити та вирішувати проблеми.</a:t>
            </a:r>
          </a:p>
          <a:p>
            <a:pPr algn="just"/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ЗК 9. Здатність застосовувати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softskills-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навички в практичних ситуаціях.</a:t>
            </a:r>
          </a:p>
          <a:p>
            <a:pPr algn="just"/>
            <a:r>
              <a:rPr lang="uk-UA" sz="1700" b="1" i="1" dirty="0">
                <a:latin typeface="Times New Roman" pitchFamily="18" charset="0"/>
                <a:cs typeface="Times New Roman" pitchFamily="18" charset="0"/>
              </a:rPr>
              <a:t>фахові:</a:t>
            </a:r>
          </a:p>
          <a:p>
            <a:pPr algn="just"/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ФК 2. Уміння розпізнавати та враховувати різноманітність осіб, здійснювати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індивідуаль-ний 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супровід в освітньому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процесі.</a:t>
            </a:r>
            <a:endParaRPr lang="uk-UA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ФК 3. Обізнаність з різними контекстами, у яких може відбуватися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навчання.</a:t>
            </a:r>
            <a:endParaRPr lang="uk-UA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ФК 4. Обізнаність з різними рівнями суб’єкт-суб’єктної взаємодії учасників освітнього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процесу.</a:t>
            </a:r>
            <a:endParaRPr lang="uk-UA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ФК 7. Здатність керувати освітніми практико орієнтованими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проектами.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7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490" y="1693375"/>
            <a:ext cx="8603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Очікувані результати навчання: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ПРН 4.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Розробляти програми соціально-педагогічних інтервенцій.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ПРН 5.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Розробляти просвітницькі матеріали та програми, впроваджувати їх, отримувати зворотній зв’язок, оцінювати якість. 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ПРН 7.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Оцінювати ступінь складності завдань діяльності та приймати за потреби рішення про звернення за фаховою допомогою про підвищення кваліфікації.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ПРН 8.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Вирішувати проблеми етики партнерської суб’єкт-суб’єктної взаємодії, етики спілкування з опертям на загальнолюдські цінності та норми закону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4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6126" y="1682216"/>
            <a:ext cx="802286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Інформаційний обсяг навчальної дисципліни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68288" indent="-268288">
              <a:lnSpc>
                <a:spcPct val="15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1. Тьюторський супровід як ресурс модернізації й оновлення навчального процесу.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Теоретичні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основи тьюторського супроводу.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Тьюторство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 освітніх системах України та провідних країн світу.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Тьюторський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супровід освітнього процесу.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 Тьюторський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супровід як технологія організації освітньої діяльності.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6. Тьюторський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супровід навчального процесу у закладах вищої освіти.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7. Організація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тьюторського супроводу освіти дорослих.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8. Тьюторський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супровід навчального процесу в умовах ІКТ.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9. Тьюторський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супровід в інклюзивній освіті.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10. Тьюторський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супровід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дистанційного навчання.</a:t>
            </a:r>
            <a:endParaRPr lang="ru-RU" sz="5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4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565</TotalTime>
  <Words>369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Monotype Corsiva</vt:lpstr>
      <vt:lpstr>Segoe UI Symbol</vt:lpstr>
      <vt:lpstr>Times New Roman</vt:lpstr>
      <vt:lpstr>Office Theme</vt:lpstr>
      <vt:lpstr>Презентация PowerPoint</vt:lpstr>
      <vt:lpstr>Дисципліна  „Тьюторський супровід навчального процесу”</vt:lpstr>
      <vt:lpstr>Викладач:  Гарань Наталія Станіславівна − кандидат педагогічних наук  профайл викладача: http://www.slavdpu.dn.ua/index.php/kafedra-pedahohiky-vyshchoi-shkoly/sklad-kafedri  e-mail − garan_nat@i.ua  сторінка курсу в Moodle: http://ddpu.edu.ua:9090/moodle/enrol/index.php?id=943  розклад консультацій: середа з 11.00 до 12.00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47</cp:revision>
  <dcterms:created xsi:type="dcterms:W3CDTF">2019-10-28T08:40:00Z</dcterms:created>
  <dcterms:modified xsi:type="dcterms:W3CDTF">2021-01-26T11:01:33Z</dcterms:modified>
</cp:coreProperties>
</file>